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3004800" cy="9753600"/>
  <p:notesSz cx="6858000" cy="9144000"/>
  <p:defaultTextStyle>
    <a:lvl1pPr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1pPr>
    <a:lvl2pPr indent="228600"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2pPr>
    <a:lvl3pPr indent="457200"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3pPr>
    <a:lvl4pPr indent="685800"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4pPr>
    <a:lvl5pPr indent="914400"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5pPr>
    <a:lvl6pPr indent="1143000"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6pPr>
    <a:lvl7pPr indent="1371600"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7pPr>
    <a:lvl8pPr indent="1600200"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8pPr>
    <a:lvl9pPr indent="1828800"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25400" cap="flat">
              <a:solidFill>
                <a:srgbClr val="66635E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D6D5CB"/>
              </a:solidFill>
              <a:prstDash val="solid"/>
              <a:miter lim="400000"/>
            </a:ln>
          </a:left>
          <a:right>
            <a:ln w="12700" cap="flat">
              <a:solidFill>
                <a:srgbClr val="D6D5CB"/>
              </a:solidFill>
              <a:prstDash val="solid"/>
              <a:miter lim="400000"/>
            </a:ln>
          </a:right>
          <a:top>
            <a:ln w="12700" cap="flat">
              <a:solidFill>
                <a:srgbClr val="D6D5CB"/>
              </a:solidFill>
              <a:prstDash val="solid"/>
              <a:miter lim="400000"/>
            </a:ln>
          </a:top>
          <a:bottom>
            <a:ln w="12700" cap="flat">
              <a:solidFill>
                <a:srgbClr val="D6D5CB"/>
              </a:solidFill>
              <a:prstDash val="solid"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87660F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F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87660F">
                  <a:alpha val="8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87660F">
                  <a:alpha val="8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87660F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F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87660F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7660F"/>
              </a:solidFill>
              <a:prstDash val="solid"/>
              <a:miter lim="400000"/>
            </a:ln>
          </a:top>
          <a:bottom>
            <a:ln w="12700" cap="flat">
              <a:solidFill>
                <a:srgbClr val="87660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87660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EADA0"/>
              </a:solidFill>
              <a:prstDash val="solid"/>
              <a:miter lim="400000"/>
            </a:ln>
          </a:left>
          <a:right>
            <a:ln w="12700" cap="flat">
              <a:solidFill>
                <a:srgbClr val="AEADA0"/>
              </a:solidFill>
              <a:prstDash val="solid"/>
              <a:miter lim="400000"/>
            </a:ln>
          </a:right>
          <a:top>
            <a:ln w="12700" cap="flat">
              <a:solidFill>
                <a:srgbClr val="AEADA0"/>
              </a:solidFill>
              <a:prstDash val="solid"/>
              <a:miter lim="400000"/>
            </a:ln>
          </a:top>
          <a:bottom>
            <a:ln w="12700" cap="flat">
              <a:solidFill>
                <a:srgbClr val="AEADA0"/>
              </a:solidFill>
              <a:prstDash val="solid"/>
              <a:miter lim="400000"/>
            </a:ln>
          </a:bottom>
          <a:insideH>
            <a:ln w="12700" cap="flat">
              <a:solidFill>
                <a:srgbClr val="AEADA0"/>
              </a:solidFill>
              <a:prstDash val="solid"/>
              <a:miter lim="400000"/>
            </a:ln>
          </a:insideH>
          <a:insideV>
            <a:ln w="12700" cap="flat">
              <a:solidFill>
                <a:srgbClr val="AEADA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83827D"/>
              </a:solidFill>
              <a:prstDash val="solid"/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flat">
              <a:solidFill>
                <a:srgbClr val="83827D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flat">
              <a:solidFill>
                <a:srgbClr val="83827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3827D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13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1" name="Shape 5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59454709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1422400" y="5245100"/>
            <a:ext cx="10541000" cy="26289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DEDEDE"/>
                </a:solidFill>
              </a:rPr>
              <a:t>Title Text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1422400" y="7861300"/>
            <a:ext cx="10541000" cy="13716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600" cap="all">
                <a:solidFill>
                  <a:srgbClr val="558AAB"/>
                </a:solidFill>
              </a:rPr>
              <a:t>Body Level One</a:t>
            </a:r>
          </a:p>
          <a:p>
            <a:pPr lvl="1">
              <a:defRPr sz="1800" cap="none">
                <a:solidFill>
                  <a:srgbClr val="000000"/>
                </a:solidFill>
              </a:defRPr>
            </a:pPr>
            <a:r>
              <a:rPr sz="3600" cap="all">
                <a:solidFill>
                  <a:srgbClr val="558AAB"/>
                </a:solidFill>
              </a:rPr>
              <a:t>Body Level Two</a:t>
            </a:r>
          </a:p>
          <a:p>
            <a:pPr lvl="2">
              <a:defRPr sz="1800" cap="none">
                <a:solidFill>
                  <a:srgbClr val="000000"/>
                </a:solidFill>
              </a:defRPr>
            </a:pPr>
            <a:r>
              <a:rPr sz="3600" cap="all">
                <a:solidFill>
                  <a:srgbClr val="558AAB"/>
                </a:solidFill>
              </a:rPr>
              <a:t>Body Level Three</a:t>
            </a:r>
          </a:p>
          <a:p>
            <a:pPr lvl="3">
              <a:defRPr sz="1800" cap="none">
                <a:solidFill>
                  <a:srgbClr val="000000"/>
                </a:solidFill>
              </a:defRPr>
            </a:pPr>
            <a:r>
              <a:rPr sz="3600" cap="all">
                <a:solidFill>
                  <a:srgbClr val="558AAB"/>
                </a:solidFill>
              </a:rPr>
              <a:t>Body Level Four</a:t>
            </a:r>
          </a:p>
          <a:p>
            <a:pPr lvl="4">
              <a:defRPr sz="1800" cap="none">
                <a:solidFill>
                  <a:srgbClr val="000000"/>
                </a:solidFill>
              </a:defRPr>
            </a:pPr>
            <a:r>
              <a:rPr sz="3600" cap="all">
                <a:solidFill>
                  <a:srgbClr val="558AAB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278468" y="8356600"/>
            <a:ext cx="12459504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9" name="Shape 39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lvl="0"/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xfrm>
            <a:off x="368300" y="8369300"/>
            <a:ext cx="108458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4200" cap="all">
                <a:solidFill>
                  <a:srgbClr val="DEDEDE"/>
                </a:solidFill>
              </a:rPr>
              <a:t>Title Text</a:t>
            </a:r>
          </a:p>
        </p:txBody>
      </p:sp>
      <p:sp>
        <p:nvSpPr>
          <p:cNvPr id="41" name="Shape 41"/>
          <p:cNvSpPr>
            <a:spLocks noGrp="1"/>
          </p:cNvSpPr>
          <p:nvPr>
            <p:ph type="body" idx="1"/>
          </p:nvPr>
        </p:nvSpPr>
        <p:spPr>
          <a:xfrm>
            <a:off x="368300" y="9017000"/>
            <a:ext cx="108458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2400" cap="all">
                <a:solidFill>
                  <a:srgbClr val="558AAB"/>
                </a:solidFill>
              </a:rPr>
              <a:t>Body Level One</a:t>
            </a:r>
          </a:p>
          <a:p>
            <a:pPr lvl="1">
              <a:defRPr sz="1800" cap="none">
                <a:solidFill>
                  <a:srgbClr val="000000"/>
                </a:solidFill>
              </a:defRPr>
            </a:pPr>
            <a:r>
              <a:rPr sz="2400" cap="all">
                <a:solidFill>
                  <a:srgbClr val="558AAB"/>
                </a:solidFill>
              </a:rPr>
              <a:t>Body Level Two</a:t>
            </a:r>
          </a:p>
          <a:p>
            <a:pPr lvl="2">
              <a:defRPr sz="1800" cap="none">
                <a:solidFill>
                  <a:srgbClr val="000000"/>
                </a:solidFill>
              </a:defRPr>
            </a:pPr>
            <a:r>
              <a:rPr sz="2400" cap="all">
                <a:solidFill>
                  <a:srgbClr val="558AAB"/>
                </a:solidFill>
              </a:rPr>
              <a:t>Body Level Three</a:t>
            </a:r>
          </a:p>
          <a:p>
            <a:pPr lvl="3">
              <a:defRPr sz="1800" cap="none">
                <a:solidFill>
                  <a:srgbClr val="000000"/>
                </a:solidFill>
              </a:defRPr>
            </a:pPr>
            <a:r>
              <a:rPr sz="2400" cap="all">
                <a:solidFill>
                  <a:srgbClr val="558AAB"/>
                </a:solidFill>
              </a:rPr>
              <a:t>Body Level Four</a:t>
            </a:r>
          </a:p>
          <a:p>
            <a:pPr lvl="4">
              <a:defRPr sz="1800" cap="none">
                <a:solidFill>
                  <a:srgbClr val="000000"/>
                </a:solidFill>
              </a:defRPr>
            </a:pPr>
            <a:r>
              <a:rPr sz="2400" cap="all">
                <a:solidFill>
                  <a:srgbClr val="558AAB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1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278468" y="8356600"/>
            <a:ext cx="12459504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lvl="0"/>
            <a:endParaRPr/>
          </a:p>
        </p:txBody>
      </p:sp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xfrm>
            <a:off x="368300" y="8369300"/>
            <a:ext cx="108458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4200" cap="all">
                <a:solidFill>
                  <a:srgbClr val="DEDEDE"/>
                </a:solidFill>
              </a:rPr>
              <a:t>Title Text</a:t>
            </a:r>
          </a:p>
        </p:txBody>
      </p:sp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368300" y="9017000"/>
            <a:ext cx="108458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2400" cap="all">
                <a:solidFill>
                  <a:srgbClr val="558AAB"/>
                </a:solidFill>
              </a:rPr>
              <a:t>Body Level One</a:t>
            </a:r>
          </a:p>
          <a:p>
            <a:pPr lvl="1">
              <a:defRPr sz="1800" cap="none">
                <a:solidFill>
                  <a:srgbClr val="000000"/>
                </a:solidFill>
              </a:defRPr>
            </a:pPr>
            <a:r>
              <a:rPr sz="2400" cap="all">
                <a:solidFill>
                  <a:srgbClr val="558AAB"/>
                </a:solidFill>
              </a:rPr>
              <a:t>Body Level Two</a:t>
            </a:r>
          </a:p>
          <a:p>
            <a:pPr lvl="2">
              <a:defRPr sz="1800" cap="none">
                <a:solidFill>
                  <a:srgbClr val="000000"/>
                </a:solidFill>
              </a:defRPr>
            </a:pPr>
            <a:r>
              <a:rPr sz="2400" cap="all">
                <a:solidFill>
                  <a:srgbClr val="558AAB"/>
                </a:solidFill>
              </a:rPr>
              <a:t>Body Level Three</a:t>
            </a:r>
          </a:p>
          <a:p>
            <a:pPr lvl="3">
              <a:defRPr sz="1800" cap="none">
                <a:solidFill>
                  <a:srgbClr val="000000"/>
                </a:solidFill>
              </a:defRPr>
            </a:pPr>
            <a:r>
              <a:rPr sz="2400" cap="all">
                <a:solidFill>
                  <a:srgbClr val="558AAB"/>
                </a:solidFill>
              </a:rPr>
              <a:t>Body Level Four</a:t>
            </a:r>
          </a:p>
          <a:p>
            <a:pPr lvl="4">
              <a:defRPr sz="1800" cap="none">
                <a:solidFill>
                  <a:srgbClr val="000000"/>
                </a:solidFill>
              </a:defRPr>
            </a:pPr>
            <a:r>
              <a:rPr sz="2400" cap="all">
                <a:solidFill>
                  <a:srgbClr val="558AAB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278468" y="8915400"/>
            <a:ext cx="1244693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" name="Shape 10"/>
          <p:cNvSpPr/>
          <p:nvPr/>
        </p:nvSpPr>
        <p:spPr>
          <a:xfrm rot="5400000">
            <a:off x="4960888" y="9198807"/>
            <a:ext cx="59221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278468" y="7188200"/>
            <a:ext cx="1244693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lvl="0"/>
            <a:endParaRPr/>
          </a:p>
        </p:txBody>
      </p:sp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DEDEDE"/>
                </a:solidFill>
              </a:rP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4200" cap="all">
                <a:solidFill>
                  <a:srgbClr val="DEDEDE"/>
                </a:solidFill>
              </a:rPr>
              <a:t>Body Level One</a:t>
            </a:r>
          </a:p>
          <a:p>
            <a:pPr lvl="1">
              <a:defRPr sz="1800" cap="none">
                <a:solidFill>
                  <a:srgbClr val="000000"/>
                </a:solidFill>
              </a:defRPr>
            </a:pPr>
            <a:r>
              <a:rPr sz="4500" cap="all">
                <a:solidFill>
                  <a:srgbClr val="DDDDDE"/>
                </a:solidFill>
              </a:rPr>
              <a:t>Body Level Two</a:t>
            </a:r>
          </a:p>
          <a:p>
            <a:pPr lvl="2">
              <a:defRPr sz="1800" cap="none">
                <a:solidFill>
                  <a:srgbClr val="000000"/>
                </a:solidFill>
              </a:defRPr>
            </a:pPr>
            <a:r>
              <a:rPr sz="4500" cap="all">
                <a:solidFill>
                  <a:srgbClr val="DDDDDE"/>
                </a:solidFill>
              </a:rPr>
              <a:t>Body Level Three</a:t>
            </a:r>
          </a:p>
          <a:p>
            <a:pPr lvl="3">
              <a:defRPr sz="1800" cap="none">
                <a:solidFill>
                  <a:srgbClr val="000000"/>
                </a:solidFill>
              </a:defRPr>
            </a:pPr>
            <a:r>
              <a:rPr sz="4500" cap="all">
                <a:solidFill>
                  <a:srgbClr val="DDDDDE"/>
                </a:solidFill>
              </a:rPr>
              <a:t>Body Level Four</a:t>
            </a:r>
          </a:p>
          <a:p>
            <a:pPr lvl="4">
              <a:defRPr sz="1800" cap="none">
                <a:solidFill>
                  <a:srgbClr val="000000"/>
                </a:solidFill>
              </a:defRPr>
            </a:pPr>
            <a:r>
              <a:rPr sz="4500" cap="all">
                <a:solidFill>
                  <a:srgbClr val="DDDDDE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 4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278468" y="8915400"/>
            <a:ext cx="1244693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" name="Shape 17"/>
          <p:cNvSpPr/>
          <p:nvPr/>
        </p:nvSpPr>
        <p:spPr>
          <a:xfrm rot="5400000">
            <a:off x="4960888" y="9198807"/>
            <a:ext cx="59221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278468" y="7188200"/>
            <a:ext cx="1244693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lvl="0"/>
            <a:endParaRPr/>
          </a:p>
        </p:txBody>
      </p:sp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DEDEDE"/>
                </a:solidFill>
              </a:rP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4200" cap="all">
                <a:solidFill>
                  <a:srgbClr val="DEDEDE"/>
                </a:solidFill>
              </a:rPr>
              <a:t>Body Level One</a:t>
            </a:r>
          </a:p>
          <a:p>
            <a:pPr lvl="1">
              <a:defRPr sz="1800" cap="none">
                <a:solidFill>
                  <a:srgbClr val="000000"/>
                </a:solidFill>
              </a:defRPr>
            </a:pPr>
            <a:r>
              <a:rPr sz="4500" cap="all">
                <a:solidFill>
                  <a:srgbClr val="DDDDDE"/>
                </a:solidFill>
              </a:rPr>
              <a:t>Body Level Two</a:t>
            </a:r>
          </a:p>
          <a:p>
            <a:pPr lvl="2">
              <a:defRPr sz="1800" cap="none">
                <a:solidFill>
                  <a:srgbClr val="000000"/>
                </a:solidFill>
              </a:defRPr>
            </a:pPr>
            <a:r>
              <a:rPr sz="4500" cap="all">
                <a:solidFill>
                  <a:srgbClr val="DDDDDE"/>
                </a:solidFill>
              </a:rPr>
              <a:t>Body Level Three</a:t>
            </a:r>
          </a:p>
          <a:p>
            <a:pPr lvl="3">
              <a:defRPr sz="1800" cap="none">
                <a:solidFill>
                  <a:srgbClr val="000000"/>
                </a:solidFill>
              </a:defRPr>
            </a:pPr>
            <a:r>
              <a:rPr sz="4500" cap="all">
                <a:solidFill>
                  <a:srgbClr val="DDDDDE"/>
                </a:solidFill>
              </a:rPr>
              <a:t>Body Level Four</a:t>
            </a:r>
          </a:p>
          <a:p>
            <a:pPr lvl="4">
              <a:defRPr sz="1800" cap="none">
                <a:solidFill>
                  <a:srgbClr val="000000"/>
                </a:solidFill>
              </a:defRPr>
            </a:pPr>
            <a:r>
              <a:rPr sz="4500" cap="all">
                <a:solidFill>
                  <a:srgbClr val="DDDDDE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1231900" y="3568700"/>
            <a:ext cx="10541000" cy="2628900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DEDEDE"/>
                </a:solidFill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xfrm>
            <a:off x="1041400" y="1295400"/>
            <a:ext cx="5334000" cy="3924300"/>
          </a:xfrm>
          <a:prstGeom prst="rect">
            <a:avLst/>
          </a:prstGeom>
        </p:spPr>
        <p:txBody>
          <a:bodyPr anchor="b"/>
          <a:lstStyle>
            <a:lvl1pPr>
              <a:defRPr sz="65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6500" cap="all">
                <a:solidFill>
                  <a:srgbClr val="DEDEDE"/>
                </a:solidFill>
              </a:rPr>
              <a:t>Title Text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1041400" y="5207000"/>
            <a:ext cx="5334000" cy="3225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600" cap="all">
                <a:solidFill>
                  <a:srgbClr val="558AAB"/>
                </a:solidFill>
              </a:rPr>
              <a:t>Body Level One</a:t>
            </a:r>
          </a:p>
          <a:p>
            <a:pPr lvl="1">
              <a:defRPr sz="1800" cap="none">
                <a:solidFill>
                  <a:srgbClr val="000000"/>
                </a:solidFill>
              </a:defRPr>
            </a:pPr>
            <a:r>
              <a:rPr sz="3600" cap="all">
                <a:solidFill>
                  <a:srgbClr val="558AAB"/>
                </a:solidFill>
              </a:rPr>
              <a:t>Body Level Two</a:t>
            </a:r>
          </a:p>
          <a:p>
            <a:pPr lvl="2">
              <a:defRPr sz="1800" cap="none">
                <a:solidFill>
                  <a:srgbClr val="000000"/>
                </a:solidFill>
              </a:defRPr>
            </a:pPr>
            <a:r>
              <a:rPr sz="3600" cap="all">
                <a:solidFill>
                  <a:srgbClr val="558AAB"/>
                </a:solidFill>
              </a:rPr>
              <a:t>Body Level Three</a:t>
            </a:r>
          </a:p>
          <a:p>
            <a:pPr lvl="3">
              <a:defRPr sz="1800" cap="none">
                <a:solidFill>
                  <a:srgbClr val="000000"/>
                </a:solidFill>
              </a:defRPr>
            </a:pPr>
            <a:r>
              <a:rPr sz="3600" cap="all">
                <a:solidFill>
                  <a:srgbClr val="558AAB"/>
                </a:solidFill>
              </a:rPr>
              <a:t>Body Level Four</a:t>
            </a:r>
          </a:p>
          <a:p>
            <a:pPr lvl="4">
              <a:defRPr sz="1800" cap="none">
                <a:solidFill>
                  <a:srgbClr val="000000"/>
                </a:solidFill>
              </a:defRPr>
            </a:pPr>
            <a:r>
              <a:rPr sz="3600" cap="all">
                <a:solidFill>
                  <a:srgbClr val="558AAB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Title Text</a:t>
            </a:r>
          </a:p>
        </p:txBody>
      </p:sp>
      <p:sp>
        <p:nvSpPr>
          <p:cNvPr id="34" name="Shape 34"/>
          <p:cNvSpPr>
            <a:spLocks noGrp="1"/>
          </p:cNvSpPr>
          <p:nvPr>
            <p:ph type="body" idx="1"/>
          </p:nvPr>
        </p:nvSpPr>
        <p:spPr>
          <a:xfrm>
            <a:off x="1041400" y="2768600"/>
            <a:ext cx="5334000" cy="57150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2800"/>
              </a:spcBef>
              <a:buBlip>
                <a:blip r:embed="rId2"/>
              </a:buBlip>
              <a:defRPr sz="3000"/>
            </a:lvl1pPr>
            <a:lvl2pPr marL="762000" indent="-381000">
              <a:spcBef>
                <a:spcPts val="2800"/>
              </a:spcBef>
              <a:buBlip>
                <a:blip r:embed="rId2"/>
              </a:buBlip>
              <a:defRPr sz="3000"/>
            </a:lvl2pPr>
            <a:lvl3pPr marL="1143000" indent="-381000">
              <a:spcBef>
                <a:spcPts val="2800"/>
              </a:spcBef>
              <a:buBlip>
                <a:blip r:embed="rId2"/>
              </a:buBlip>
              <a:defRPr sz="3000"/>
            </a:lvl3pPr>
            <a:lvl4pPr marL="1524000" indent="-381000">
              <a:spcBef>
                <a:spcPts val="2800"/>
              </a:spcBef>
              <a:buBlip>
                <a:blip r:embed="rId2"/>
              </a:buBlip>
              <a:defRPr sz="3000"/>
            </a:lvl4pPr>
            <a:lvl5pPr marL="1905000" indent="-381000">
              <a:spcBef>
                <a:spcPts val="2800"/>
              </a:spcBef>
              <a:buBlip>
                <a:blip r:embed="rId2"/>
              </a:buBlip>
              <a:defRPr sz="30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xfrm>
            <a:off x="1041400" y="1473200"/>
            <a:ext cx="10922000" cy="68072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lvl="0"/>
            <a:endParaRPr/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1041400" y="2768600"/>
            <a:ext cx="109220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buBlip>
                <a:blip r:embed="rId17"/>
              </a:buBlip>
            </a:lvl1pPr>
            <a:lvl2pPr>
              <a:buBlip>
                <a:blip r:embed="rId17"/>
              </a:buBlip>
            </a:lvl2pPr>
            <a:lvl3pPr>
              <a:buBlip>
                <a:blip r:embed="rId17"/>
              </a:buBlip>
            </a:lvl3pPr>
            <a:lvl4pPr>
              <a:buBlip>
                <a:blip r:embed="rId17"/>
              </a:buBlip>
            </a:lvl4pPr>
            <a:lvl5pPr>
              <a:buBlip>
                <a:blip r:embed="rId17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defTabSz="584200">
        <a:lnSpc>
          <a:spcPct val="90000"/>
        </a:lnSpc>
        <a:defRPr sz="7200">
          <a:solidFill>
            <a:srgbClr val="558AAB"/>
          </a:solidFill>
          <a:latin typeface="+mn-lt"/>
          <a:ea typeface="+mn-ea"/>
          <a:cs typeface="+mn-cs"/>
          <a:sym typeface="Helvetica Neue Light"/>
        </a:defRPr>
      </a:lvl1pPr>
      <a:lvl2pPr indent="228600" defTabSz="584200">
        <a:lnSpc>
          <a:spcPct val="90000"/>
        </a:lnSpc>
        <a:defRPr sz="7200">
          <a:solidFill>
            <a:srgbClr val="558AAB"/>
          </a:solidFill>
          <a:latin typeface="+mn-lt"/>
          <a:ea typeface="+mn-ea"/>
          <a:cs typeface="+mn-cs"/>
          <a:sym typeface="Helvetica Neue Light"/>
        </a:defRPr>
      </a:lvl2pPr>
      <a:lvl3pPr indent="457200" defTabSz="584200">
        <a:lnSpc>
          <a:spcPct val="90000"/>
        </a:lnSpc>
        <a:defRPr sz="7200">
          <a:solidFill>
            <a:srgbClr val="558AAB"/>
          </a:solidFill>
          <a:latin typeface="+mn-lt"/>
          <a:ea typeface="+mn-ea"/>
          <a:cs typeface="+mn-cs"/>
          <a:sym typeface="Helvetica Neue Light"/>
        </a:defRPr>
      </a:lvl3pPr>
      <a:lvl4pPr indent="685800" defTabSz="584200">
        <a:lnSpc>
          <a:spcPct val="90000"/>
        </a:lnSpc>
        <a:defRPr sz="7200">
          <a:solidFill>
            <a:srgbClr val="558AAB"/>
          </a:solidFill>
          <a:latin typeface="+mn-lt"/>
          <a:ea typeface="+mn-ea"/>
          <a:cs typeface="+mn-cs"/>
          <a:sym typeface="Helvetica Neue Light"/>
        </a:defRPr>
      </a:lvl4pPr>
      <a:lvl5pPr indent="914400" defTabSz="584200">
        <a:lnSpc>
          <a:spcPct val="90000"/>
        </a:lnSpc>
        <a:defRPr sz="7200">
          <a:solidFill>
            <a:srgbClr val="558AAB"/>
          </a:solidFill>
          <a:latin typeface="+mn-lt"/>
          <a:ea typeface="+mn-ea"/>
          <a:cs typeface="+mn-cs"/>
          <a:sym typeface="Helvetica Neue Light"/>
        </a:defRPr>
      </a:lvl5pPr>
      <a:lvl6pPr indent="1143000" defTabSz="584200">
        <a:lnSpc>
          <a:spcPct val="90000"/>
        </a:lnSpc>
        <a:defRPr sz="7200">
          <a:solidFill>
            <a:srgbClr val="558AAB"/>
          </a:solidFill>
          <a:latin typeface="+mn-lt"/>
          <a:ea typeface="+mn-ea"/>
          <a:cs typeface="+mn-cs"/>
          <a:sym typeface="Helvetica Neue Light"/>
        </a:defRPr>
      </a:lvl6pPr>
      <a:lvl7pPr indent="1371600" defTabSz="584200">
        <a:lnSpc>
          <a:spcPct val="90000"/>
        </a:lnSpc>
        <a:defRPr sz="7200">
          <a:solidFill>
            <a:srgbClr val="558AAB"/>
          </a:solidFill>
          <a:latin typeface="+mn-lt"/>
          <a:ea typeface="+mn-ea"/>
          <a:cs typeface="+mn-cs"/>
          <a:sym typeface="Helvetica Neue Light"/>
        </a:defRPr>
      </a:lvl7pPr>
      <a:lvl8pPr indent="1600200" defTabSz="584200">
        <a:lnSpc>
          <a:spcPct val="90000"/>
        </a:lnSpc>
        <a:defRPr sz="7200">
          <a:solidFill>
            <a:srgbClr val="558AAB"/>
          </a:solidFill>
          <a:latin typeface="+mn-lt"/>
          <a:ea typeface="+mn-ea"/>
          <a:cs typeface="+mn-cs"/>
          <a:sym typeface="Helvetica Neue Light"/>
        </a:defRPr>
      </a:lvl8pPr>
      <a:lvl9pPr indent="1828800" defTabSz="584200">
        <a:lnSpc>
          <a:spcPct val="90000"/>
        </a:lnSpc>
        <a:defRPr sz="7200">
          <a:solidFill>
            <a:srgbClr val="558AAB"/>
          </a:solidFill>
          <a:latin typeface="+mn-lt"/>
          <a:ea typeface="+mn-ea"/>
          <a:cs typeface="+mn-cs"/>
          <a:sym typeface="Helvetica Neue Light"/>
        </a:defRPr>
      </a:lvl9pPr>
    </p:titleStyle>
    <p:bodyStyle>
      <a:lvl1pPr marL="444500" indent="-444500" defTabSz="584200">
        <a:spcBef>
          <a:spcPts val="3200"/>
        </a:spcBef>
        <a:buSzPct val="40000"/>
        <a:buBlip>
          <a:blip r:embed="rId17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1pPr>
      <a:lvl2pPr marL="889000" indent="-444500" defTabSz="584200">
        <a:spcBef>
          <a:spcPts val="3200"/>
        </a:spcBef>
        <a:buSzPct val="40000"/>
        <a:buBlip>
          <a:blip r:embed="rId17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2pPr>
      <a:lvl3pPr marL="1333500" indent="-444500" defTabSz="584200">
        <a:spcBef>
          <a:spcPts val="3200"/>
        </a:spcBef>
        <a:buSzPct val="40000"/>
        <a:buBlip>
          <a:blip r:embed="rId17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3pPr>
      <a:lvl4pPr marL="1778000" indent="-444500" defTabSz="584200">
        <a:spcBef>
          <a:spcPts val="3200"/>
        </a:spcBef>
        <a:buSzPct val="40000"/>
        <a:buBlip>
          <a:blip r:embed="rId17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4pPr>
      <a:lvl5pPr marL="2222500" indent="-444500" defTabSz="584200">
        <a:spcBef>
          <a:spcPts val="3200"/>
        </a:spcBef>
        <a:buSzPct val="40000"/>
        <a:buBlip>
          <a:blip r:embed="rId17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5pPr>
      <a:lvl6pPr marL="2667000" indent="-444500" defTabSz="584200">
        <a:spcBef>
          <a:spcPts val="3200"/>
        </a:spcBef>
        <a:buSzPct val="40000"/>
        <a:buBlip>
          <a:blip r:embed="rId17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6pPr>
      <a:lvl7pPr marL="3111500" indent="-444500" defTabSz="584200">
        <a:spcBef>
          <a:spcPts val="3200"/>
        </a:spcBef>
        <a:buSzPct val="40000"/>
        <a:buBlip>
          <a:blip r:embed="rId17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7pPr>
      <a:lvl8pPr marL="3556000" indent="-444500" defTabSz="584200">
        <a:spcBef>
          <a:spcPts val="3200"/>
        </a:spcBef>
        <a:buSzPct val="40000"/>
        <a:buBlip>
          <a:blip r:embed="rId17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8pPr>
      <a:lvl9pPr marL="4000500" indent="-444500" defTabSz="584200">
        <a:spcBef>
          <a:spcPts val="3200"/>
        </a:spcBef>
        <a:buSzPct val="40000"/>
        <a:buBlip>
          <a:blip r:embed="rId17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9pPr>
    </p:bodyStyle>
    <p:otherStyle>
      <a:lvl1pPr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1pPr>
      <a:lvl2pPr indent="2286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2pPr>
      <a:lvl3pPr indent="4572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3pPr>
      <a:lvl4pPr indent="6858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4pPr>
      <a:lvl5pPr indent="9144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5pPr>
      <a:lvl6pPr indent="11430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6pPr>
      <a:lvl7pPr indent="13716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7pPr>
      <a:lvl8pPr indent="16002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8pPr>
      <a:lvl9pPr indent="18288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1422400" y="3562350"/>
            <a:ext cx="10541000" cy="2628900"/>
          </a:xfrm>
          <a:prstGeom prst="rect">
            <a:avLst/>
          </a:prstGeom>
        </p:spPr>
        <p:txBody>
          <a:bodyPr/>
          <a:lstStyle>
            <a:lvl1pPr algn="ctr" defTabSz="566674">
              <a:defRPr sz="6984"/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6984" cap="all" dirty="0" smtClean="0">
                <a:solidFill>
                  <a:srgbClr val="DEDEDE"/>
                </a:solidFill>
              </a:rPr>
              <a:t>Period </a:t>
            </a:r>
            <a:r>
              <a:rPr sz="6984" cap="all" dirty="0">
                <a:solidFill>
                  <a:srgbClr val="DEDEDE"/>
                </a:solidFill>
              </a:rPr>
              <a:t>4 (1800 - 1848) In 10 Minutes!</a:t>
            </a:r>
          </a:p>
        </p:txBody>
      </p:sp>
      <p:sp>
        <p:nvSpPr>
          <p:cNvPr id="3" name="Shape 54"/>
          <p:cNvSpPr>
            <a:spLocks noGrp="1"/>
          </p:cNvSpPr>
          <p:nvPr>
            <p:ph type="body" idx="1"/>
          </p:nvPr>
        </p:nvSpPr>
        <p:spPr>
          <a:xfrm>
            <a:off x="1422400" y="6269566"/>
            <a:ext cx="10541000" cy="137160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600" cap="all" dirty="0">
                <a:solidFill>
                  <a:srgbClr val="558AAB"/>
                </a:solidFill>
              </a:rPr>
              <a:t>Everything You Need To Know About Period 4 </a:t>
            </a:r>
            <a:r>
              <a:rPr lang="en-US" sz="3600" cap="all" smtClean="0">
                <a:solidFill>
                  <a:srgbClr val="558AAB"/>
                </a:solidFill>
              </a:rPr>
              <a:t>to succeed </a:t>
            </a:r>
            <a:r>
              <a:rPr lang="en-US" sz="3600" cap="all" dirty="0" smtClean="0">
                <a:solidFill>
                  <a:srgbClr val="558AAB"/>
                </a:solidFill>
              </a:rPr>
              <a:t>in APUSH</a:t>
            </a:r>
            <a:r>
              <a:rPr sz="3600" cap="all" dirty="0" smtClean="0">
                <a:solidFill>
                  <a:srgbClr val="558AAB"/>
                </a:solidFill>
              </a:rPr>
              <a:t>!</a:t>
            </a:r>
            <a:endParaRPr sz="3600" cap="all" dirty="0">
              <a:solidFill>
                <a:srgbClr val="558AAB"/>
              </a:solidFill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xfrm>
            <a:off x="327553" y="-6350"/>
            <a:ext cx="12349693" cy="204417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Expansion and Its Effects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idx="1"/>
          </p:nvPr>
        </p:nvSpPr>
        <p:spPr>
          <a:xfrm>
            <a:off x="275365" y="1468933"/>
            <a:ext cx="12454070" cy="8008377"/>
          </a:xfrm>
          <a:prstGeom prst="rect">
            <a:avLst/>
          </a:prstGeom>
        </p:spPr>
        <p:txBody>
          <a:bodyPr/>
          <a:lstStyle/>
          <a:p>
            <a:pPr marL="373379" lvl="0" indent="-373379" defTabSz="490727">
              <a:spcBef>
                <a:spcPts val="26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024">
                <a:solidFill>
                  <a:srgbClr val="737373"/>
                </a:solidFill>
              </a:rPr>
              <a:t>Debates about new territories:</a:t>
            </a:r>
          </a:p>
          <a:p>
            <a:pPr marL="746759" lvl="1" indent="-373379" defTabSz="490727">
              <a:spcBef>
                <a:spcPts val="26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024">
                <a:solidFill>
                  <a:srgbClr val="737373"/>
                </a:solidFill>
              </a:rPr>
              <a:t>Slave/non-slave areas - usually in alternating fashion</a:t>
            </a:r>
          </a:p>
          <a:p>
            <a:pPr marL="373379" lvl="0" indent="-373379" defTabSz="490727">
              <a:spcBef>
                <a:spcPts val="26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024">
                <a:solidFill>
                  <a:srgbClr val="737373"/>
                </a:solidFill>
              </a:rPr>
              <a:t>Resistance to increasing power of the federal government </a:t>
            </a:r>
          </a:p>
          <a:p>
            <a:pPr marL="746759" lvl="1" indent="-373379" defTabSz="490727">
              <a:spcBef>
                <a:spcPts val="26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024">
                <a:solidFill>
                  <a:srgbClr val="737373"/>
                </a:solidFill>
              </a:rPr>
              <a:t>Hartford Convention - Federalist grievances to the War of 1812, some urged secession </a:t>
            </a:r>
          </a:p>
          <a:p>
            <a:pPr marL="746759" lvl="1" indent="-373379" defTabSz="490727">
              <a:spcBef>
                <a:spcPts val="26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024">
                <a:solidFill>
                  <a:srgbClr val="737373"/>
                </a:solidFill>
              </a:rPr>
              <a:t>Nullification Crisis - issue over tariffs, South Carolina nullified the Tariffs of 1828 and 1832</a:t>
            </a:r>
          </a:p>
          <a:p>
            <a:pPr marL="373379" lvl="0" indent="-373379" defTabSz="490727">
              <a:spcBef>
                <a:spcPts val="26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024">
                <a:solidFill>
                  <a:srgbClr val="737373"/>
                </a:solidFill>
              </a:rPr>
              <a:t>Those living on the frontier advocated expansion - War Hawks!</a:t>
            </a:r>
          </a:p>
          <a:p>
            <a:pPr marL="746759" lvl="1" indent="-373379" defTabSz="490727">
              <a:spcBef>
                <a:spcPts val="26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024">
                <a:solidFill>
                  <a:srgbClr val="737373"/>
                </a:solidFill>
              </a:rPr>
              <a:t>Impacts?</a:t>
            </a:r>
          </a:p>
          <a:p>
            <a:pPr marL="746759" lvl="1" indent="-373379" defTabSz="490727">
              <a:spcBef>
                <a:spcPts val="26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024">
                <a:solidFill>
                  <a:srgbClr val="737373"/>
                </a:solidFill>
              </a:rPr>
              <a:t>Conflicts with Natives</a:t>
            </a:r>
          </a:p>
          <a:p>
            <a:pPr marL="1120139" lvl="2" indent="-373379" defTabSz="490727">
              <a:spcBef>
                <a:spcPts val="26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024">
                <a:solidFill>
                  <a:srgbClr val="737373"/>
                </a:solidFill>
              </a:rPr>
              <a:t>Indian Removal Act -&gt; Trail of Tears</a:t>
            </a:r>
          </a:p>
        </p:txBody>
      </p:sp>
      <p:pic>
        <p:nvPicPr>
          <p:cNvPr id="96" name="Sket-Calhoun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47180" y="57150"/>
            <a:ext cx="4484887" cy="6085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785px-Trails_of_Tears_en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46716" y="694266"/>
            <a:ext cx="9969501" cy="762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1" build="p" bldLvl="5" animBg="1" advAuto="0"/>
      <p:bldP spid="96" grpId="2" animBg="1" advAuto="0"/>
      <p:bldP spid="96" grpId="5" animBg="1" advAuto="0"/>
      <p:bldP spid="97" grpId="3" animBg="1" advAuto="0"/>
      <p:bldP spid="97" grpId="4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xfrm>
            <a:off x="327553" y="-6350"/>
            <a:ext cx="12349693" cy="204417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Expansion and Slavery</a:t>
            </a:r>
          </a:p>
        </p:txBody>
      </p:sp>
      <p:sp>
        <p:nvSpPr>
          <p:cNvPr id="100" name="Shape 100"/>
          <p:cNvSpPr>
            <a:spLocks noGrp="1"/>
          </p:cNvSpPr>
          <p:nvPr>
            <p:ph type="body" idx="1"/>
          </p:nvPr>
        </p:nvSpPr>
        <p:spPr>
          <a:xfrm>
            <a:off x="275365" y="1774890"/>
            <a:ext cx="12454070" cy="7702420"/>
          </a:xfrm>
          <a:prstGeom prst="rect">
            <a:avLst/>
          </a:prstGeom>
        </p:spPr>
        <p:txBody>
          <a:bodyPr/>
          <a:lstStyle/>
          <a:p>
            <a:pPr marL="382270" lvl="0" indent="-382270" defTabSz="502412">
              <a:spcBef>
                <a:spcPts val="27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096">
                <a:solidFill>
                  <a:srgbClr val="737373"/>
                </a:solidFill>
              </a:rPr>
              <a:t>Missouri Compromise (Compromise of 1820)</a:t>
            </a:r>
          </a:p>
          <a:p>
            <a:pPr marL="764540" lvl="1" indent="-382270" defTabSz="502412">
              <a:spcBef>
                <a:spcPts val="27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096">
                <a:solidFill>
                  <a:srgbClr val="737373"/>
                </a:solidFill>
              </a:rPr>
              <a:t>3 parts:</a:t>
            </a:r>
          </a:p>
          <a:p>
            <a:pPr marL="1146810" lvl="2" indent="-382270" defTabSz="502412">
              <a:spcBef>
                <a:spcPts val="27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096">
                <a:solidFill>
                  <a:srgbClr val="737373"/>
                </a:solidFill>
              </a:rPr>
              <a:t>Above 36º30’ - free, below 36º30’ - slave</a:t>
            </a:r>
          </a:p>
          <a:p>
            <a:pPr marL="1146810" lvl="2" indent="-382270" defTabSz="502412">
              <a:spcBef>
                <a:spcPts val="27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096">
                <a:solidFill>
                  <a:srgbClr val="737373"/>
                </a:solidFill>
              </a:rPr>
              <a:t>MO - Free</a:t>
            </a:r>
          </a:p>
          <a:p>
            <a:pPr marL="1146810" lvl="2" indent="-382270" defTabSz="502412">
              <a:spcBef>
                <a:spcPts val="27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096">
                <a:solidFill>
                  <a:srgbClr val="737373"/>
                </a:solidFill>
              </a:rPr>
              <a:t>ME - Slave</a:t>
            </a:r>
          </a:p>
          <a:p>
            <a:pPr marL="1146810" lvl="2" indent="-382270" defTabSz="502412">
              <a:spcBef>
                <a:spcPts val="27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096">
                <a:solidFill>
                  <a:srgbClr val="737373"/>
                </a:solidFill>
              </a:rPr>
              <a:t>Balance preserved at 12 states each</a:t>
            </a:r>
          </a:p>
          <a:p>
            <a:pPr marL="764540" lvl="1" indent="-382270" defTabSz="502412">
              <a:spcBef>
                <a:spcPts val="27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096">
                <a:solidFill>
                  <a:srgbClr val="737373"/>
                </a:solidFill>
              </a:rPr>
              <a:t>Eventually, the compromise broke down (Overturned by the KS-NB Act and Dred Scott - Period 5)</a:t>
            </a:r>
          </a:p>
          <a:p>
            <a:pPr marL="382270" lvl="0" indent="-382270" defTabSz="502412">
              <a:spcBef>
                <a:spcPts val="27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096">
                <a:solidFill>
                  <a:srgbClr val="737373"/>
                </a:solidFill>
              </a:rPr>
              <a:t>Overcultivation of land in the Southeast led to expansion -&gt;</a:t>
            </a:r>
          </a:p>
          <a:p>
            <a:pPr marL="764540" lvl="1" indent="-382270" defTabSz="502412">
              <a:spcBef>
                <a:spcPts val="27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096">
                <a:solidFill>
                  <a:srgbClr val="737373"/>
                </a:solidFill>
              </a:rPr>
              <a:t>Tensions over slavery </a:t>
            </a:r>
          </a:p>
        </p:txBody>
      </p:sp>
      <p:pic>
        <p:nvPicPr>
          <p:cNvPr id="101" name="800px-USA_Territorial_Growth_1820_alt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9713" y="1251353"/>
            <a:ext cx="11618421" cy="53589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1" build="p" bldLvl="5" animBg="1" advAuto="0"/>
      <p:bldP spid="101" grpId="2" animBg="1" advAuto="0"/>
      <p:bldP spid="101" grpId="3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Quick Recap</a:t>
            </a:r>
          </a:p>
        </p:txBody>
      </p:sp>
      <p:sp>
        <p:nvSpPr>
          <p:cNvPr id="104" name="Shape 104"/>
          <p:cNvSpPr>
            <a:spLocks noGrp="1"/>
          </p:cNvSpPr>
          <p:nvPr>
            <p:ph type="body" idx="1"/>
          </p:nvPr>
        </p:nvSpPr>
        <p:spPr>
          <a:xfrm>
            <a:off x="642276" y="2045361"/>
            <a:ext cx="11907706" cy="7161478"/>
          </a:xfrm>
          <a:prstGeom prst="rect">
            <a:avLst/>
          </a:prstGeom>
        </p:spPr>
        <p:txBody>
          <a:bodyPr/>
          <a:lstStyle/>
          <a:p>
            <a:pPr marL="431165" lvl="0" indent="-431165" defTabSz="566674">
              <a:spcBef>
                <a:spcPts val="31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492">
                <a:solidFill>
                  <a:srgbClr val="737373"/>
                </a:solidFill>
              </a:rPr>
              <a:t>Federalists and Democratic-Republicans</a:t>
            </a:r>
          </a:p>
          <a:p>
            <a:pPr marL="431165" lvl="0" indent="-431165" defTabSz="566674">
              <a:spcBef>
                <a:spcPts val="31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492">
                <a:solidFill>
                  <a:srgbClr val="737373"/>
                </a:solidFill>
              </a:rPr>
              <a:t>Whigs and Democrats</a:t>
            </a:r>
          </a:p>
          <a:p>
            <a:pPr marL="431165" lvl="0" indent="-431165" defTabSz="566674">
              <a:spcBef>
                <a:spcPts val="31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492">
                <a:solidFill>
                  <a:srgbClr val="737373"/>
                </a:solidFill>
              </a:rPr>
              <a:t>2nd Great Awakening = inspired REFORMS</a:t>
            </a:r>
          </a:p>
          <a:p>
            <a:pPr marL="431165" lvl="0" indent="-431165" defTabSz="566674">
              <a:spcBef>
                <a:spcPts val="31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492">
                <a:solidFill>
                  <a:srgbClr val="737373"/>
                </a:solidFill>
              </a:rPr>
              <a:t>Ways slaves resisted their situations</a:t>
            </a:r>
          </a:p>
          <a:p>
            <a:pPr marL="431165" lvl="0" indent="-431165" defTabSz="566674">
              <a:spcBef>
                <a:spcPts val="31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492">
                <a:solidFill>
                  <a:srgbClr val="737373"/>
                </a:solidFill>
              </a:rPr>
              <a:t>New technological inventions</a:t>
            </a:r>
          </a:p>
          <a:p>
            <a:pPr marL="431165" lvl="0" indent="-431165" defTabSz="566674">
              <a:spcBef>
                <a:spcPts val="31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492">
                <a:solidFill>
                  <a:srgbClr val="737373"/>
                </a:solidFill>
              </a:rPr>
              <a:t>Market Revolution and its impact</a:t>
            </a:r>
          </a:p>
          <a:p>
            <a:pPr marL="431165" lvl="0" indent="-431165" defTabSz="566674">
              <a:spcBef>
                <a:spcPts val="31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492">
                <a:solidFill>
                  <a:srgbClr val="737373"/>
                </a:solidFill>
              </a:rPr>
              <a:t>“Old” Immigration</a:t>
            </a:r>
          </a:p>
          <a:p>
            <a:pPr marL="431165" lvl="0" indent="-431165" defTabSz="566674">
              <a:spcBef>
                <a:spcPts val="31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492">
                <a:solidFill>
                  <a:srgbClr val="737373"/>
                </a:solidFill>
              </a:rPr>
              <a:t>Missouri Compromise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1" build="p" bldLvl="5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Short Answer Practice</a:t>
            </a:r>
          </a:p>
        </p:txBody>
      </p:sp>
      <p:sp>
        <p:nvSpPr>
          <p:cNvPr id="107" name="Shape 107"/>
          <p:cNvSpPr>
            <a:spLocks noGrp="1"/>
          </p:cNvSpPr>
          <p:nvPr>
            <p:ph type="body" idx="1"/>
          </p:nvPr>
        </p:nvSpPr>
        <p:spPr>
          <a:xfrm>
            <a:off x="642276" y="2045361"/>
            <a:ext cx="11907706" cy="7161478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737373"/>
                </a:solidFill>
              </a:rPr>
              <a:t>Answer All 3 Parts:</a:t>
            </a:r>
          </a:p>
          <a:p>
            <a:pPr marL="635000" lvl="0" indent="-635000">
              <a:buSzPct val="100000"/>
              <a:buAutoNum type="arabicPeriod"/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737373"/>
                </a:solidFill>
              </a:rPr>
              <a:t>Briefly explain one government proposal to slavery between 1800 and 1850</a:t>
            </a:r>
          </a:p>
          <a:p>
            <a:pPr marL="635000" lvl="0" indent="-635000">
              <a:buSzPct val="100000"/>
              <a:buAutoNum type="arabicPeriod"/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737373"/>
                </a:solidFill>
              </a:rPr>
              <a:t>Briefly explain one short-term effect of the proposal</a:t>
            </a:r>
          </a:p>
          <a:p>
            <a:pPr marL="635000" lvl="0" indent="-635000">
              <a:buSzPct val="100000"/>
              <a:buAutoNum type="arabicPeriod"/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737373"/>
                </a:solidFill>
              </a:rPr>
              <a:t>Briefly explain one long-term effect of the proposal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1" build="p" bldLvl="5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See You Back Here For Period 5 In 10 Minutes!</a:t>
            </a:r>
          </a:p>
        </p:txBody>
      </p:sp>
      <p:sp>
        <p:nvSpPr>
          <p:cNvPr id="110" name="Shape 11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000" dirty="0">
                <a:solidFill>
                  <a:srgbClr val="737373"/>
                </a:solidFill>
              </a:rPr>
              <a:t>Thanks for watching</a:t>
            </a: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000" dirty="0">
                <a:solidFill>
                  <a:srgbClr val="737373"/>
                </a:solidFill>
              </a:rPr>
              <a:t>Please </a:t>
            </a:r>
            <a:r>
              <a:rPr sz="3000" dirty="0" smtClean="0">
                <a:solidFill>
                  <a:srgbClr val="737373"/>
                </a:solidFill>
              </a:rPr>
              <a:t>subscribe</a:t>
            </a:r>
            <a:r>
              <a:rPr lang="en-US" sz="3000" dirty="0" smtClean="0">
                <a:solidFill>
                  <a:srgbClr val="737373"/>
                </a:solidFill>
              </a:rPr>
              <a:t> to apushreview.com and s</a:t>
            </a:r>
            <a:r>
              <a:rPr sz="3000" dirty="0" smtClean="0">
                <a:solidFill>
                  <a:srgbClr val="737373"/>
                </a:solidFill>
              </a:rPr>
              <a:t>hare </a:t>
            </a:r>
            <a:r>
              <a:rPr sz="3000" dirty="0">
                <a:solidFill>
                  <a:srgbClr val="737373"/>
                </a:solidFill>
              </a:rPr>
              <a:t>with others</a:t>
            </a: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000" dirty="0">
                <a:solidFill>
                  <a:srgbClr val="737373"/>
                </a:solidFill>
              </a:rPr>
              <a:t>Check out </a:t>
            </a:r>
            <a:r>
              <a:rPr lang="en-US" sz="3000" dirty="0" smtClean="0">
                <a:solidFill>
                  <a:srgbClr val="737373"/>
                </a:solidFill>
              </a:rPr>
              <a:t>the </a:t>
            </a:r>
            <a:r>
              <a:rPr sz="3000" dirty="0" smtClean="0">
                <a:solidFill>
                  <a:srgbClr val="737373"/>
                </a:solidFill>
              </a:rPr>
              <a:t>other </a:t>
            </a:r>
            <a:r>
              <a:rPr sz="3000" dirty="0">
                <a:solidFill>
                  <a:srgbClr val="737373"/>
                </a:solidFill>
              </a:rPr>
              <a:t>videos</a:t>
            </a: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000" dirty="0">
                <a:solidFill>
                  <a:srgbClr val="737373"/>
                </a:solidFill>
              </a:rPr>
              <a:t>Best of luck this year!</a:t>
            </a:r>
          </a:p>
        </p:txBody>
      </p:sp>
      <p:pic>
        <p:nvPicPr>
          <p:cNvPr id="111" name="407px-John_Brown_by_Levin_Handy,_1890-1910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75113" y="2358404"/>
            <a:ext cx="4433174" cy="65353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327553" y="266700"/>
            <a:ext cx="12349693" cy="2088621"/>
          </a:xfrm>
          <a:prstGeom prst="rect">
            <a:avLst/>
          </a:prstGeom>
        </p:spPr>
        <p:txBody>
          <a:bodyPr/>
          <a:lstStyle>
            <a:lvl1pPr algn="ctr" defTabSz="554990">
              <a:defRPr sz="684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840">
                <a:solidFill>
                  <a:srgbClr val="558AAB"/>
                </a:solidFill>
              </a:rPr>
              <a:t>Increased Democracy And Government Relationships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275365" y="2375296"/>
            <a:ext cx="12454070" cy="7102014"/>
          </a:xfrm>
          <a:prstGeom prst="rect">
            <a:avLst/>
          </a:prstGeom>
        </p:spPr>
        <p:txBody>
          <a:bodyPr/>
          <a:lstStyle/>
          <a:p>
            <a:pPr marL="306704" lvl="0" indent="-306704" defTabSz="403097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484">
                <a:solidFill>
                  <a:srgbClr val="737373"/>
                </a:solidFill>
              </a:rPr>
              <a:t>Emergence of Political Parties</a:t>
            </a:r>
          </a:p>
          <a:p>
            <a:pPr marL="613409" lvl="1" indent="-306704" defTabSz="403097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484">
                <a:solidFill>
                  <a:srgbClr val="737373"/>
                </a:solidFill>
              </a:rPr>
              <a:t>Federalists vs. Democratic-Republicans (1790s)</a:t>
            </a:r>
          </a:p>
          <a:p>
            <a:pPr marL="920114" lvl="2" indent="-306704" defTabSz="403097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484">
                <a:solidFill>
                  <a:srgbClr val="737373"/>
                </a:solidFill>
              </a:rPr>
              <a:t>Hamilton v. Jefferson</a:t>
            </a:r>
          </a:p>
          <a:p>
            <a:pPr marL="613409" lvl="1" indent="-306704" defTabSz="403097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484">
                <a:solidFill>
                  <a:srgbClr val="737373"/>
                </a:solidFill>
              </a:rPr>
              <a:t>Democrats vs. Whigs (1830s-1850s)</a:t>
            </a:r>
          </a:p>
          <a:p>
            <a:pPr marL="920114" lvl="2" indent="-306704" defTabSz="403097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484">
                <a:solidFill>
                  <a:srgbClr val="737373"/>
                </a:solidFill>
              </a:rPr>
              <a:t>Jackson vs. Clay</a:t>
            </a:r>
          </a:p>
          <a:p>
            <a:pPr marL="306704" lvl="0" indent="-306704" defTabSz="403097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484">
                <a:solidFill>
                  <a:srgbClr val="737373"/>
                </a:solidFill>
              </a:rPr>
              <a:t>The Supreme Court increased the power of the federal government over states </a:t>
            </a:r>
          </a:p>
          <a:p>
            <a:pPr marL="613409" lvl="1" indent="-306704" defTabSz="403097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484" i="1">
                <a:solidFill>
                  <a:srgbClr val="737373"/>
                </a:solidFill>
              </a:rPr>
              <a:t>McCulloch v. Maryland, Worcester v. Georgia</a:t>
            </a:r>
          </a:p>
          <a:p>
            <a:pPr marL="306704" lvl="0" indent="-306704" defTabSz="403097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484">
                <a:solidFill>
                  <a:srgbClr val="737373"/>
                </a:solidFill>
              </a:rPr>
              <a:t>Growth of market economy increased debates over role of government </a:t>
            </a:r>
          </a:p>
          <a:p>
            <a:pPr marL="613409" lvl="1" indent="-306704" defTabSz="403097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484">
                <a:solidFill>
                  <a:srgbClr val="737373"/>
                </a:solidFill>
              </a:rPr>
              <a:t>Often, people were loyal to their region, NOT the nation</a:t>
            </a:r>
          </a:p>
          <a:p>
            <a:pPr marL="920114" lvl="2" indent="-306704" defTabSz="403097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484">
                <a:solidFill>
                  <a:srgbClr val="737373"/>
                </a:solidFill>
              </a:rPr>
              <a:t>Embargo Act of 1807, Nullification Crisis of 1832-33</a:t>
            </a:r>
          </a:p>
          <a:p>
            <a:pPr marL="306704" lvl="0" indent="-306704" defTabSz="403097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484">
                <a:solidFill>
                  <a:srgbClr val="737373"/>
                </a:solidFill>
              </a:rPr>
              <a:t>The South identified with, and took pride in slavery - “Positive good”</a:t>
            </a:r>
          </a:p>
        </p:txBody>
      </p:sp>
      <p:pic>
        <p:nvPicPr>
          <p:cNvPr id="58" name="774px-Clay44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92292" y="2523066"/>
            <a:ext cx="3507142" cy="27187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5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5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1" build="p" bldLvl="5" animBg="1" advAuto="0"/>
      <p:bldP spid="58" grpId="2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27553" y="266700"/>
            <a:ext cx="12349693" cy="2088621"/>
          </a:xfrm>
          <a:prstGeom prst="rect">
            <a:avLst/>
          </a:prstGeom>
        </p:spPr>
        <p:txBody>
          <a:bodyPr/>
          <a:lstStyle>
            <a:lvl1pPr algn="ctr" defTabSz="554990">
              <a:defRPr sz="684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840">
                <a:solidFill>
                  <a:srgbClr val="558AAB"/>
                </a:solidFill>
              </a:rPr>
              <a:t>Increased Democracy And New Institutions</a:t>
            </a: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275365" y="2375296"/>
            <a:ext cx="12454070" cy="7102014"/>
          </a:xfrm>
          <a:prstGeom prst="rect">
            <a:avLst/>
          </a:prstGeom>
        </p:spPr>
        <p:txBody>
          <a:bodyPr/>
          <a:lstStyle/>
          <a:p>
            <a:pPr marL="288925" lvl="0" indent="-288925" defTabSz="379729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340">
                <a:solidFill>
                  <a:srgbClr val="737373"/>
                </a:solidFill>
              </a:rPr>
              <a:t>2nd Great Awakening:</a:t>
            </a:r>
          </a:p>
          <a:p>
            <a:pPr marL="577850" lvl="1" indent="-288925" defTabSz="379729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340">
                <a:solidFill>
                  <a:srgbClr val="737373"/>
                </a:solidFill>
              </a:rPr>
              <a:t>Stressed the importance of achieving perfection</a:t>
            </a:r>
          </a:p>
          <a:p>
            <a:pPr marL="577850" lvl="1" indent="-288925" defTabSz="379729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340">
                <a:solidFill>
                  <a:srgbClr val="737373"/>
                </a:solidFill>
              </a:rPr>
              <a:t>Inspired MANY reform movements:</a:t>
            </a:r>
          </a:p>
          <a:p>
            <a:pPr marL="866775" lvl="2" indent="-288925" defTabSz="379729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340">
                <a:solidFill>
                  <a:srgbClr val="737373"/>
                </a:solidFill>
              </a:rPr>
              <a:t>Abolitionism, Women’s Rights (Seneca Falls Convention, 1848) Temperance, etc. </a:t>
            </a:r>
          </a:p>
          <a:p>
            <a:pPr marL="288925" lvl="0" indent="-288925" defTabSz="379729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340">
                <a:solidFill>
                  <a:srgbClr val="737373"/>
                </a:solidFill>
              </a:rPr>
              <a:t>Restriction of African Americans’ (both free and slave) citizenship and rights</a:t>
            </a:r>
          </a:p>
          <a:p>
            <a:pPr marL="577850" lvl="1" indent="-288925" defTabSz="379729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340">
                <a:solidFill>
                  <a:srgbClr val="737373"/>
                </a:solidFill>
              </a:rPr>
              <a:t>Various emancipation plans: American Colonization Society</a:t>
            </a:r>
          </a:p>
          <a:p>
            <a:pPr marL="288925" lvl="0" indent="-288925" defTabSz="379729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340">
                <a:solidFill>
                  <a:srgbClr val="737373"/>
                </a:solidFill>
              </a:rPr>
              <a:t>Resistance to democracy included:</a:t>
            </a:r>
          </a:p>
          <a:p>
            <a:pPr marL="577850" lvl="1" indent="-288925" defTabSz="379729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340">
                <a:solidFill>
                  <a:srgbClr val="737373"/>
                </a:solidFill>
              </a:rPr>
              <a:t>Proslavery arguments - “Slavery as a positive Good” </a:t>
            </a:r>
          </a:p>
          <a:p>
            <a:pPr marL="577850" lvl="1" indent="-288925" defTabSz="379729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340">
                <a:solidFill>
                  <a:srgbClr val="737373"/>
                </a:solidFill>
              </a:rPr>
              <a:t>Xenophobia - Intense hatred of foreigners, Know-Nothing Party, discrimination against Irish</a:t>
            </a:r>
          </a:p>
          <a:p>
            <a:pPr marL="577850" lvl="1" indent="-288925" defTabSz="379729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340">
                <a:solidFill>
                  <a:srgbClr val="737373"/>
                </a:solidFill>
              </a:rPr>
              <a:t>Antiblack sentiments in culture - Minstrel shows</a:t>
            </a:r>
          </a:p>
          <a:p>
            <a:pPr marL="577850" lvl="1" indent="-288925" defTabSz="379729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340">
                <a:solidFill>
                  <a:srgbClr val="737373"/>
                </a:solidFill>
              </a:rPr>
              <a:t>Restrictive anti-Indian policies - Indian Removal Act, Trail of Tears</a:t>
            </a:r>
          </a:p>
        </p:txBody>
      </p:sp>
      <p:pic>
        <p:nvPicPr>
          <p:cNvPr id="62" name="1839-meth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26094" y="254000"/>
            <a:ext cx="5472356" cy="3972672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270px-Fillmore2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20986" y="260350"/>
            <a:ext cx="3153648" cy="69964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6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6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1" build="p" bldLvl="5" animBg="1" advAuto="0"/>
      <p:bldP spid="62" grpId="2" animBg="1" advAuto="0"/>
      <p:bldP spid="63" grpId="3" animBg="1" advAuto="0"/>
      <p:bldP spid="63" grpId="4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xfrm>
            <a:off x="327553" y="266700"/>
            <a:ext cx="12349693" cy="208862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Emergence Of New Cultures</a:t>
            </a:r>
          </a:p>
        </p:txBody>
      </p:sp>
      <p:sp>
        <p:nvSpPr>
          <p:cNvPr id="66" name="Shape 66"/>
          <p:cNvSpPr>
            <a:spLocks noGrp="1"/>
          </p:cNvSpPr>
          <p:nvPr>
            <p:ph type="body" idx="1"/>
          </p:nvPr>
        </p:nvSpPr>
        <p:spPr>
          <a:xfrm>
            <a:off x="275365" y="2375296"/>
            <a:ext cx="12454070" cy="7102014"/>
          </a:xfrm>
          <a:prstGeom prst="rect">
            <a:avLst/>
          </a:prstGeom>
        </p:spPr>
        <p:txBody>
          <a:bodyPr/>
          <a:lstStyle/>
          <a:p>
            <a:pPr marL="235584" lvl="0" indent="-235584" defTabSz="309625">
              <a:spcBef>
                <a:spcPts val="16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1907">
                <a:solidFill>
                  <a:srgbClr val="737373"/>
                </a:solidFill>
              </a:rPr>
              <a:t>New art, architecture, and literature emerged in America</a:t>
            </a:r>
          </a:p>
          <a:p>
            <a:pPr marL="471169" lvl="1" indent="-235584" defTabSz="309625">
              <a:spcBef>
                <a:spcPts val="16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1907">
                <a:solidFill>
                  <a:srgbClr val="737373"/>
                </a:solidFill>
              </a:rPr>
              <a:t>Hudson River School - landscape paintings</a:t>
            </a:r>
          </a:p>
          <a:p>
            <a:pPr marL="471169" lvl="1" indent="-235584" defTabSz="309625">
              <a:spcBef>
                <a:spcPts val="16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1907">
                <a:solidFill>
                  <a:srgbClr val="737373"/>
                </a:solidFill>
              </a:rPr>
              <a:t>John James Audubon - Environment and birds</a:t>
            </a:r>
          </a:p>
          <a:p>
            <a:pPr marL="235584" lvl="0" indent="-235584" defTabSz="309625">
              <a:spcBef>
                <a:spcPts val="16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1907">
                <a:solidFill>
                  <a:srgbClr val="53585F"/>
                </a:solidFill>
              </a:rPr>
              <a:t>Religious groups and Women:</a:t>
            </a:r>
          </a:p>
          <a:p>
            <a:pPr marL="471169" lvl="1" indent="-235584" defTabSz="309625">
              <a:spcBef>
                <a:spcPts val="16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1907">
                <a:solidFill>
                  <a:srgbClr val="53585F"/>
                </a:solidFill>
              </a:rPr>
              <a:t>Shakers - believed in sexual equality, celibacy</a:t>
            </a:r>
          </a:p>
          <a:p>
            <a:pPr marL="471169" lvl="1" indent="-235584" defTabSz="309625">
              <a:spcBef>
                <a:spcPts val="16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1907">
                <a:solidFill>
                  <a:srgbClr val="53585F"/>
                </a:solidFill>
              </a:rPr>
              <a:t>Mormons - moved to Utah to seek religious refuge</a:t>
            </a:r>
          </a:p>
          <a:p>
            <a:pPr marL="471169" lvl="1" indent="-235584" defTabSz="309625">
              <a:spcBef>
                <a:spcPts val="16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1907">
                <a:solidFill>
                  <a:srgbClr val="53585F"/>
                </a:solidFill>
              </a:rPr>
              <a:t>Seneca Falls Convention - 1848</a:t>
            </a:r>
          </a:p>
          <a:p>
            <a:pPr marL="706754" lvl="2" indent="-235584" defTabSz="309625">
              <a:spcBef>
                <a:spcPts val="16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1907">
                <a:solidFill>
                  <a:srgbClr val="53585F"/>
                </a:solidFill>
              </a:rPr>
              <a:t>Declaration of Sentiments</a:t>
            </a:r>
          </a:p>
          <a:p>
            <a:pPr marL="235584" lvl="0" indent="-235584" defTabSz="309625">
              <a:spcBef>
                <a:spcPts val="16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1907">
                <a:solidFill>
                  <a:srgbClr val="737373"/>
                </a:solidFill>
              </a:rPr>
              <a:t>Free and enslaved blacks respond to their conditions:</a:t>
            </a:r>
          </a:p>
          <a:p>
            <a:pPr marL="471169" lvl="1" indent="-235584" defTabSz="309625">
              <a:spcBef>
                <a:spcPts val="16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1907">
                <a:solidFill>
                  <a:srgbClr val="737373"/>
                </a:solidFill>
              </a:rPr>
              <a:t>New family structures - surrogate families</a:t>
            </a:r>
          </a:p>
          <a:p>
            <a:pPr marL="471169" lvl="1" indent="-235584" defTabSz="309625">
              <a:spcBef>
                <a:spcPts val="16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1907">
                <a:solidFill>
                  <a:srgbClr val="737373"/>
                </a:solidFill>
              </a:rPr>
              <a:t>Some became involved in abolitionism </a:t>
            </a:r>
          </a:p>
          <a:p>
            <a:pPr marL="706754" lvl="2" indent="-235584" defTabSz="309625">
              <a:spcBef>
                <a:spcPts val="16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1907">
                <a:solidFill>
                  <a:srgbClr val="737373"/>
                </a:solidFill>
              </a:rPr>
              <a:t>David Walker - </a:t>
            </a:r>
            <a:r>
              <a:rPr sz="1907" i="1">
                <a:solidFill>
                  <a:srgbClr val="737373"/>
                </a:solidFill>
              </a:rPr>
              <a:t>An Appeal to Colored Citizens of the W</a:t>
            </a:r>
            <a:r>
              <a:rPr sz="1907">
                <a:solidFill>
                  <a:srgbClr val="737373"/>
                </a:solidFill>
              </a:rPr>
              <a:t>orld </a:t>
            </a:r>
          </a:p>
          <a:p>
            <a:pPr marL="706754" lvl="2" indent="-235584" defTabSz="309625">
              <a:spcBef>
                <a:spcPts val="16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1907">
                <a:solidFill>
                  <a:srgbClr val="737373"/>
                </a:solidFill>
              </a:rPr>
              <a:t>Advocated African Americans to resist oppression</a:t>
            </a:r>
          </a:p>
          <a:p>
            <a:pPr marL="706754" lvl="2" indent="-235584" defTabSz="309625">
              <a:spcBef>
                <a:spcPts val="16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1907">
                <a:solidFill>
                  <a:srgbClr val="737373"/>
                </a:solidFill>
              </a:rPr>
              <a:t>Nat Turner’s Rebellion (1831)</a:t>
            </a:r>
          </a:p>
        </p:txBody>
      </p:sp>
      <p:pic>
        <p:nvPicPr>
          <p:cNvPr id="67" name="800px-Thomas_Cole,_The_Oxbow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63519" y="1826683"/>
            <a:ext cx="5301015" cy="3624569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400px-Brigham_Young_by_Charles_William_Carter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98583" y="1310216"/>
            <a:ext cx="2271817" cy="3402046"/>
          </a:xfrm>
          <a:prstGeom prst="rect">
            <a:avLst/>
          </a:prstGeom>
          <a:ln w="12700">
            <a:miter lim="400000"/>
          </a:ln>
        </p:spPr>
      </p:pic>
      <p:pic>
        <p:nvPicPr>
          <p:cNvPr id="69" name="FrederickDouglass-1848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026400" y="2774950"/>
            <a:ext cx="4165600" cy="5219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6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6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6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6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1" build="p" bldLvl="5" animBg="1" advAuto="0"/>
      <p:bldP spid="67" grpId="2" animBg="1" advAuto="0"/>
      <p:bldP spid="68" grpId="3" animBg="1" advAuto="0"/>
      <p:bldP spid="68" grpId="5" animBg="1" advAuto="0"/>
      <p:bldP spid="69" grpId="4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xfrm>
            <a:off x="327553" y="266700"/>
            <a:ext cx="12349693" cy="2088621"/>
          </a:xfrm>
          <a:prstGeom prst="rect">
            <a:avLst/>
          </a:prstGeom>
        </p:spPr>
        <p:txBody>
          <a:bodyPr/>
          <a:lstStyle>
            <a:lvl1pPr algn="ctr" defTabSz="554990">
              <a:defRPr sz="684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840">
                <a:solidFill>
                  <a:srgbClr val="558AAB"/>
                </a:solidFill>
              </a:rPr>
              <a:t>Changes in Agriculture and Manufacturing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idx="1"/>
          </p:nvPr>
        </p:nvSpPr>
        <p:spPr>
          <a:xfrm>
            <a:off x="275365" y="2375296"/>
            <a:ext cx="12454070" cy="7102014"/>
          </a:xfrm>
          <a:prstGeom prst="rect">
            <a:avLst/>
          </a:prstGeom>
        </p:spPr>
        <p:txBody>
          <a:bodyPr/>
          <a:lstStyle/>
          <a:p>
            <a:pPr marL="315594" lvl="0" indent="-315594" defTabSz="414781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556">
                <a:solidFill>
                  <a:srgbClr val="737373"/>
                </a:solidFill>
              </a:rPr>
              <a:t>New technological innovations increased efficiency and extended markets</a:t>
            </a:r>
          </a:p>
          <a:p>
            <a:pPr marL="631189" lvl="1" indent="-315594" defTabSz="414781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556">
                <a:solidFill>
                  <a:srgbClr val="737373"/>
                </a:solidFill>
              </a:rPr>
              <a:t>Textile machines - Spinning Jenny, increased production</a:t>
            </a:r>
          </a:p>
          <a:p>
            <a:pPr marL="631189" lvl="1" indent="-315594" defTabSz="414781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556">
                <a:solidFill>
                  <a:srgbClr val="737373"/>
                </a:solidFill>
              </a:rPr>
              <a:t>Steam engines - boats could travel </a:t>
            </a:r>
            <a:r>
              <a:rPr sz="2556" i="1">
                <a:solidFill>
                  <a:srgbClr val="737373"/>
                </a:solidFill>
              </a:rPr>
              <a:t>against</a:t>
            </a:r>
            <a:r>
              <a:rPr sz="2556">
                <a:solidFill>
                  <a:srgbClr val="737373"/>
                </a:solidFill>
              </a:rPr>
              <a:t> the current</a:t>
            </a:r>
          </a:p>
          <a:p>
            <a:pPr marL="631189" lvl="1" indent="-315594" defTabSz="414781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556">
                <a:solidFill>
                  <a:srgbClr val="737373"/>
                </a:solidFill>
              </a:rPr>
              <a:t>Interchangeable parts - Eli Whitney, mass production of goods</a:t>
            </a:r>
          </a:p>
          <a:p>
            <a:pPr marL="631189" lvl="1" indent="-315594" defTabSz="414781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556">
                <a:solidFill>
                  <a:srgbClr val="737373"/>
                </a:solidFill>
              </a:rPr>
              <a:t>Canals - Erie Canal, goods could be shipped further</a:t>
            </a:r>
          </a:p>
          <a:p>
            <a:pPr marL="631189" lvl="1" indent="-315594" defTabSz="414781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556">
                <a:solidFill>
                  <a:srgbClr val="737373"/>
                </a:solidFill>
              </a:rPr>
              <a:t>Railroads - Expanded rapidly in the 1840s, hurt canals</a:t>
            </a:r>
          </a:p>
          <a:p>
            <a:pPr marL="631189" lvl="1" indent="-315594" defTabSz="414781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556">
                <a:solidFill>
                  <a:srgbClr val="737373"/>
                </a:solidFill>
              </a:rPr>
              <a:t>Telegraph - spread of information (1844 Democratic Convention)</a:t>
            </a:r>
          </a:p>
          <a:p>
            <a:pPr marL="631189" lvl="1" indent="-315594" defTabSz="414781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556">
                <a:solidFill>
                  <a:srgbClr val="737373"/>
                </a:solidFill>
              </a:rPr>
              <a:t>Agricultural inventions - mechanical reaper, steal plow</a:t>
            </a:r>
          </a:p>
          <a:p>
            <a:pPr marL="315594" lvl="0" indent="-315594" defTabSz="414781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556">
                <a:solidFill>
                  <a:srgbClr val="737373"/>
                </a:solidFill>
              </a:rPr>
              <a:t>Production of goods began to replace semi subsistence farming</a:t>
            </a:r>
          </a:p>
          <a:p>
            <a:pPr marL="631189" lvl="1" indent="-315594" defTabSz="414781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556">
                <a:solidFill>
                  <a:srgbClr val="737373"/>
                </a:solidFill>
              </a:rPr>
              <a:t>Lowell System - farmers’ daughters worked in factories in 8 hour shifts, lived in boarding houses, worked OUTSIDE the home</a:t>
            </a:r>
          </a:p>
        </p:txBody>
      </p:sp>
      <p:pic>
        <p:nvPicPr>
          <p:cNvPr id="73" name="Eli_Whitney_by_Samuel_Finley_Breese_Morse_1822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59979" y="768350"/>
            <a:ext cx="2819888" cy="3640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Lockport_bartlett_color_crop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18316" y="687916"/>
            <a:ext cx="5499101" cy="438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398px-2_Young_Women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75100" y="480483"/>
            <a:ext cx="5054600" cy="7607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1" build="p" bldLvl="5" animBg="1" advAuto="0"/>
      <p:bldP spid="73" grpId="2" animBg="1" advAuto="0"/>
      <p:bldP spid="74" grpId="3" animBg="1" advAuto="0"/>
      <p:bldP spid="74" grpId="4" animBg="1" advAuto="0"/>
      <p:bldP spid="75" grpId="5" animBg="1" advAuto="0"/>
      <p:bldP spid="75" grpId="6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title"/>
          </p:nvPr>
        </p:nvSpPr>
        <p:spPr>
          <a:xfrm>
            <a:off x="327553" y="266700"/>
            <a:ext cx="12349693" cy="208862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Regional Specialization</a:t>
            </a:r>
          </a:p>
        </p:txBody>
      </p:sp>
      <p:sp>
        <p:nvSpPr>
          <p:cNvPr id="78" name="Shape 78"/>
          <p:cNvSpPr>
            <a:spLocks noGrp="1"/>
          </p:cNvSpPr>
          <p:nvPr>
            <p:ph type="body" idx="1"/>
          </p:nvPr>
        </p:nvSpPr>
        <p:spPr>
          <a:xfrm>
            <a:off x="275365" y="2375296"/>
            <a:ext cx="12454070" cy="7102014"/>
          </a:xfrm>
          <a:prstGeom prst="rect">
            <a:avLst/>
          </a:prstGeom>
        </p:spPr>
        <p:txBody>
          <a:bodyPr/>
          <a:lstStyle/>
          <a:p>
            <a:pPr marL="315594" lvl="0" indent="-315594" defTabSz="414781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556">
                <a:solidFill>
                  <a:srgbClr val="737373"/>
                </a:solidFill>
              </a:rPr>
              <a:t>Impacts of cotton:</a:t>
            </a:r>
          </a:p>
          <a:p>
            <a:pPr marL="631189" lvl="1" indent="-315594" defTabSz="414781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556">
                <a:solidFill>
                  <a:srgbClr val="737373"/>
                </a:solidFill>
              </a:rPr>
              <a:t>Used in textile production in the Northeast</a:t>
            </a:r>
          </a:p>
          <a:p>
            <a:pPr marL="631189" lvl="1" indent="-315594" defTabSz="414781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556">
                <a:solidFill>
                  <a:srgbClr val="737373"/>
                </a:solidFill>
              </a:rPr>
              <a:t>Depleted land, need for expansion</a:t>
            </a:r>
          </a:p>
          <a:p>
            <a:pPr marL="315594" lvl="0" indent="-315594" defTabSz="414781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556">
                <a:solidFill>
                  <a:srgbClr val="737373"/>
                </a:solidFill>
              </a:rPr>
              <a:t>Government tried to create a unified national economy…</a:t>
            </a:r>
          </a:p>
          <a:p>
            <a:pPr marL="631189" lvl="1" indent="-315594" defTabSz="414781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556">
                <a:solidFill>
                  <a:srgbClr val="737373"/>
                </a:solidFill>
              </a:rPr>
              <a:t>American System</a:t>
            </a:r>
          </a:p>
          <a:p>
            <a:pPr marL="631189" lvl="1" indent="-315594" defTabSz="414781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556">
                <a:solidFill>
                  <a:srgbClr val="737373"/>
                </a:solidFill>
              </a:rPr>
              <a:t>However, the North and Midwest were more linked than the South</a:t>
            </a:r>
          </a:p>
          <a:p>
            <a:pPr marL="315594" lvl="0" indent="-315594" defTabSz="414781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556">
                <a:solidFill>
                  <a:srgbClr val="737373"/>
                </a:solidFill>
              </a:rPr>
              <a:t>Free and forced (Slaves and Native Americans) migration of people across the nation:</a:t>
            </a:r>
          </a:p>
          <a:p>
            <a:pPr marL="631189" lvl="1" indent="-315594" defTabSz="414781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556">
                <a:solidFill>
                  <a:srgbClr val="737373"/>
                </a:solidFill>
              </a:rPr>
              <a:t>In part to gain natural resources - cotton depleted land</a:t>
            </a:r>
          </a:p>
          <a:p>
            <a:pPr marL="315594" lvl="0" indent="-315594" defTabSz="414781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556">
                <a:solidFill>
                  <a:srgbClr val="737373"/>
                </a:solidFill>
              </a:rPr>
              <a:t>New labor systems emerged</a:t>
            </a:r>
          </a:p>
          <a:p>
            <a:pPr marL="631189" lvl="1" indent="-315594" defTabSz="414781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556">
                <a:solidFill>
                  <a:srgbClr val="737373"/>
                </a:solidFill>
              </a:rPr>
              <a:t>Unions - Commonwealth v. Hunt (1837) MA Supreme Court Ruling</a:t>
            </a:r>
          </a:p>
        </p:txBody>
      </p:sp>
      <p:pic>
        <p:nvPicPr>
          <p:cNvPr id="79" name="402px-Clay-standing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75282" y="169333"/>
            <a:ext cx="3688218" cy="5504803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Shape 80"/>
          <p:cNvSpPr/>
          <p:nvPr/>
        </p:nvSpPr>
        <p:spPr>
          <a:xfrm>
            <a:off x="2328333" y="2633133"/>
            <a:ext cx="5777112" cy="2088622"/>
          </a:xfrm>
          <a:prstGeom prst="roundRect">
            <a:avLst>
              <a:gd name="adj" fmla="val 15000"/>
            </a:avLst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 Parts: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Bank of the US (BUS)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Tariffs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Internal Improvements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1" build="p" bldLvl="5" animBg="1" advAuto="0"/>
      <p:bldP spid="79" grpId="2" animBg="1" advAuto="0"/>
      <p:bldP spid="80" grpId="3" animBg="1" advAuto="0"/>
      <p:bldP spid="80" grpId="4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327553" y="-6350"/>
            <a:ext cx="12349693" cy="165047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Impacts of Market Revolution</a:t>
            </a:r>
          </a:p>
        </p:txBody>
      </p:sp>
      <p:sp>
        <p:nvSpPr>
          <p:cNvPr id="83" name="Shape 83"/>
          <p:cNvSpPr>
            <a:spLocks noGrp="1"/>
          </p:cNvSpPr>
          <p:nvPr>
            <p:ph type="body" idx="1"/>
          </p:nvPr>
        </p:nvSpPr>
        <p:spPr>
          <a:xfrm>
            <a:off x="275365" y="1468933"/>
            <a:ext cx="12454070" cy="8008377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Canals and roads helped encourage westward expansion</a:t>
            </a: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European immigrants settled in the:</a:t>
            </a:r>
          </a:p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East - Irish (cities)</a:t>
            </a:r>
          </a:p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Midwest (Germans, as farmers)</a:t>
            </a:r>
          </a:p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Why did immigrants leave Europe?</a:t>
            </a:r>
          </a:p>
          <a:p>
            <a:pPr lvl="2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Economic hardships (Potato famine), not enough land, and economic opportunities in the US</a:t>
            </a: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This helped increase interdependence between the Northeast and Old Northwest</a:t>
            </a:r>
          </a:p>
        </p:txBody>
      </p:sp>
      <p:pic>
        <p:nvPicPr>
          <p:cNvPr id="84" name="Irish_potato_famine_Bridget_O'Donnel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26863" y="378883"/>
            <a:ext cx="4169421" cy="60471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1" build="p" bldLvl="5" animBg="1" advAuto="0"/>
      <p:bldP spid="84" grpId="2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type="title"/>
          </p:nvPr>
        </p:nvSpPr>
        <p:spPr>
          <a:xfrm>
            <a:off x="327553" y="-6350"/>
            <a:ext cx="12349693" cy="165047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Impacts of Market Revolution</a:t>
            </a:r>
          </a:p>
        </p:txBody>
      </p:sp>
      <p:sp>
        <p:nvSpPr>
          <p:cNvPr id="87" name="Shape 87"/>
          <p:cNvSpPr>
            <a:spLocks noGrp="1"/>
          </p:cNvSpPr>
          <p:nvPr>
            <p:ph type="body" idx="1"/>
          </p:nvPr>
        </p:nvSpPr>
        <p:spPr>
          <a:xfrm>
            <a:off x="275365" y="1468933"/>
            <a:ext cx="12454070" cy="8008377"/>
          </a:xfrm>
          <a:prstGeom prst="rect">
            <a:avLst/>
          </a:prstGeom>
        </p:spPr>
        <p:txBody>
          <a:bodyPr/>
          <a:lstStyle/>
          <a:p>
            <a:pPr marL="288925" lvl="0" indent="-288925" defTabSz="379729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340">
                <a:solidFill>
                  <a:srgbClr val="737373"/>
                </a:solidFill>
              </a:rPr>
              <a:t>The South remained distinctly different from the other regions</a:t>
            </a:r>
          </a:p>
          <a:p>
            <a:pPr marL="577850" lvl="1" indent="-288925" defTabSz="379729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340">
                <a:solidFill>
                  <a:srgbClr val="737373"/>
                </a:solidFill>
              </a:rPr>
              <a:t>Relied on cotton exportation to make $</a:t>
            </a:r>
          </a:p>
          <a:p>
            <a:pPr marL="288925" lvl="0" indent="-288925" defTabSz="379729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340">
                <a:solidFill>
                  <a:srgbClr val="737373"/>
                </a:solidFill>
              </a:rPr>
              <a:t>The Market Revolution changed life in the following ways:</a:t>
            </a:r>
          </a:p>
          <a:p>
            <a:pPr marL="577850" lvl="1" indent="-288925" defTabSz="379729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340">
                <a:solidFill>
                  <a:srgbClr val="737373"/>
                </a:solidFill>
              </a:rPr>
              <a:t>Increased gap between rich and poor</a:t>
            </a:r>
          </a:p>
          <a:p>
            <a:pPr marL="577850" lvl="1" indent="-288925" defTabSz="379729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340">
                <a:solidFill>
                  <a:srgbClr val="737373"/>
                </a:solidFill>
              </a:rPr>
              <a:t>Emergence of middle and working classes</a:t>
            </a:r>
          </a:p>
          <a:p>
            <a:pPr marL="577850" lvl="1" indent="-288925" defTabSz="379729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340">
                <a:solidFill>
                  <a:srgbClr val="737373"/>
                </a:solidFill>
              </a:rPr>
              <a:t>Separation between home and workplace - more goods were produced OUTSIDE the home</a:t>
            </a:r>
          </a:p>
          <a:p>
            <a:pPr marL="577850" lvl="1" indent="-288925" defTabSz="379729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340">
                <a:solidFill>
                  <a:srgbClr val="737373"/>
                </a:solidFill>
              </a:rPr>
              <a:t>Helped change gender and family roles</a:t>
            </a:r>
          </a:p>
          <a:p>
            <a:pPr marL="288925" lvl="0" indent="-288925" defTabSz="379729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340">
                <a:solidFill>
                  <a:srgbClr val="737373"/>
                </a:solidFill>
              </a:rPr>
              <a:t>For many Americans, regional interests were more important than national concerns, as seen through:</a:t>
            </a:r>
          </a:p>
          <a:p>
            <a:pPr marL="577850" lvl="1" indent="-288925" defTabSz="379729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340">
                <a:solidFill>
                  <a:srgbClr val="737373"/>
                </a:solidFill>
              </a:rPr>
              <a:t>Slavery - tensions increased as time went on</a:t>
            </a:r>
          </a:p>
          <a:p>
            <a:pPr marL="577850" lvl="1" indent="-288925" defTabSz="379729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340">
                <a:solidFill>
                  <a:srgbClr val="737373"/>
                </a:solidFill>
              </a:rPr>
              <a:t>National bank (BUS) - disliked in the South</a:t>
            </a:r>
          </a:p>
          <a:p>
            <a:pPr marL="577850" lvl="1" indent="-288925" defTabSz="379729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340">
                <a:solidFill>
                  <a:srgbClr val="737373"/>
                </a:solidFill>
              </a:rPr>
              <a:t>Tariffs - favored in the north (manufacturing), disliked in the South</a:t>
            </a:r>
          </a:p>
          <a:p>
            <a:pPr marL="577850" lvl="1" indent="-288925" defTabSz="379729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340">
                <a:solidFill>
                  <a:srgbClr val="737373"/>
                </a:solidFill>
              </a:rPr>
              <a:t>Internal Improvements - tariffs would pay the cost; favored out West (Henry Clay!)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1" build="p" bldLvl="5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xfrm>
            <a:off x="327553" y="-6350"/>
            <a:ext cx="12349693" cy="2044171"/>
          </a:xfrm>
          <a:prstGeom prst="rect">
            <a:avLst/>
          </a:prstGeom>
        </p:spPr>
        <p:txBody>
          <a:bodyPr/>
          <a:lstStyle>
            <a:lvl1pPr algn="ctr" defTabSz="549148">
              <a:defRPr sz="6768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768">
                <a:solidFill>
                  <a:srgbClr val="558AAB"/>
                </a:solidFill>
              </a:rPr>
              <a:t>US Increases Its Presence In The Western Hemisphere</a:t>
            </a:r>
          </a:p>
        </p:txBody>
      </p:sp>
      <p:sp>
        <p:nvSpPr>
          <p:cNvPr id="90" name="Shape 90"/>
          <p:cNvSpPr>
            <a:spLocks noGrp="1"/>
          </p:cNvSpPr>
          <p:nvPr>
            <p:ph type="body" idx="1"/>
          </p:nvPr>
        </p:nvSpPr>
        <p:spPr>
          <a:xfrm>
            <a:off x="275365" y="1468933"/>
            <a:ext cx="12454070" cy="8008377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Post-LA Purchase, the US participated in several initiatives in the Western Hemisphere and Asia:</a:t>
            </a:r>
          </a:p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Negotiating the Oregon border - “54º40’ or Fight” turns into the 49th parallel</a:t>
            </a:r>
          </a:p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Annexation of Texas - 1845 - helps lead to the Mexican-American War, tensions over slavery</a:t>
            </a:r>
          </a:p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Monroe Doctrine - 1823 - Message to Europe to stay out of the Western Hemisphere, US will stay out of European affairs</a:t>
            </a:r>
          </a:p>
        </p:txBody>
      </p:sp>
      <p:pic>
        <p:nvPicPr>
          <p:cNvPr id="91" name="523px-Arrowsmith_Oregon_Country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81350" y="575733"/>
            <a:ext cx="6642100" cy="762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Monroe Doctrine Cartoon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43350" y="698499"/>
            <a:ext cx="5118101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1" build="p" bldLvl="5" animBg="1" advAuto="0"/>
      <p:bldP spid="91" grpId="2" animBg="1" advAuto="0"/>
      <p:bldP spid="91" grpId="3" animBg="1" advAuto="0"/>
      <p:bldP spid="92" grpId="4" animBg="1" advAuto="0"/>
      <p:bldP spid="92" grpId="5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ueprint">
  <a:themeElements>
    <a:clrScheme name="Blueprint">
      <a:dk1>
        <a:srgbClr val="AB7655"/>
      </a:dk1>
      <a:lt1>
        <a:srgbClr val="558AAB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77198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ueprint">
  <a:themeElements>
    <a:clrScheme name="Bluepri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77198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1045</Words>
  <Application>Microsoft Office PowerPoint</Application>
  <PresentationFormat>Custom</PresentationFormat>
  <Paragraphs>132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Helvetica</vt:lpstr>
      <vt:lpstr>Helvetica Neue</vt:lpstr>
      <vt:lpstr>Helvetica Neue Bold Condensed</vt:lpstr>
      <vt:lpstr>Helvetica Neue Light</vt:lpstr>
      <vt:lpstr>Blueprint</vt:lpstr>
      <vt:lpstr>Period 4 (1800 - 1848) In 10 Minutes!</vt:lpstr>
      <vt:lpstr>Increased Democracy And Government Relationships</vt:lpstr>
      <vt:lpstr>Increased Democracy And New Institutions</vt:lpstr>
      <vt:lpstr>Emergence Of New Cultures</vt:lpstr>
      <vt:lpstr>Changes in Agriculture and Manufacturing</vt:lpstr>
      <vt:lpstr>Regional Specialization</vt:lpstr>
      <vt:lpstr>Impacts of Market Revolution</vt:lpstr>
      <vt:lpstr>Impacts of Market Revolution</vt:lpstr>
      <vt:lpstr>US Increases Its Presence In The Western Hemisphere</vt:lpstr>
      <vt:lpstr>Expansion and Its Effects</vt:lpstr>
      <vt:lpstr>Expansion and Slavery</vt:lpstr>
      <vt:lpstr>Quick Recap</vt:lpstr>
      <vt:lpstr>Short Answer Practice</vt:lpstr>
      <vt:lpstr>See You Back Here For Period 5 In 10 Minutes!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Period 4 (1800 - 1848) In 10 Minutes!</dc:title>
  <dc:creator>Ashley E Cirbo</dc:creator>
  <cp:lastModifiedBy>Ashley E Cirbo</cp:lastModifiedBy>
  <cp:revision>2</cp:revision>
  <dcterms:modified xsi:type="dcterms:W3CDTF">2015-03-16T01:03:31Z</dcterms:modified>
</cp:coreProperties>
</file>